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7" r:id="rId2"/>
    <p:sldId id="336" r:id="rId3"/>
    <p:sldId id="335" r:id="rId4"/>
    <p:sldId id="337" r:id="rId5"/>
    <p:sldId id="339" r:id="rId6"/>
    <p:sldId id="340" r:id="rId7"/>
    <p:sldId id="392" r:id="rId8"/>
    <p:sldId id="341" r:id="rId9"/>
    <p:sldId id="342" r:id="rId10"/>
    <p:sldId id="346" r:id="rId11"/>
    <p:sldId id="343" r:id="rId12"/>
    <p:sldId id="344" r:id="rId13"/>
    <p:sldId id="345" r:id="rId14"/>
    <p:sldId id="393" r:id="rId15"/>
    <p:sldId id="347" r:id="rId16"/>
    <p:sldId id="348" r:id="rId17"/>
    <p:sldId id="349" r:id="rId18"/>
    <p:sldId id="352" r:id="rId19"/>
    <p:sldId id="353" r:id="rId20"/>
    <p:sldId id="354" r:id="rId21"/>
    <p:sldId id="359" r:id="rId22"/>
    <p:sldId id="358" r:id="rId23"/>
    <p:sldId id="356" r:id="rId24"/>
    <p:sldId id="355" r:id="rId25"/>
    <p:sldId id="390" r:id="rId26"/>
    <p:sldId id="357" r:id="rId27"/>
    <p:sldId id="361" r:id="rId28"/>
    <p:sldId id="360" r:id="rId29"/>
    <p:sldId id="395" r:id="rId30"/>
    <p:sldId id="396" r:id="rId31"/>
    <p:sldId id="398" r:id="rId32"/>
    <p:sldId id="397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12" r:id="rId41"/>
    <p:sldId id="408" r:id="rId42"/>
    <p:sldId id="410" r:id="rId43"/>
    <p:sldId id="407" r:id="rId44"/>
    <p:sldId id="409" r:id="rId45"/>
    <p:sldId id="413" r:id="rId46"/>
    <p:sldId id="415" r:id="rId47"/>
    <p:sldId id="414" r:id="rId48"/>
    <p:sldId id="280" r:id="rId49"/>
  </p:sldIdLst>
  <p:sldSz cx="12192000" cy="6858000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-윤고딕340" panose="02030504000101010101" pitchFamily="18" charset="-127"/>
      <p:regular r:id="rId52"/>
    </p:embeddedFont>
    <p:embeddedFont>
      <p:font typeface="Arial Unicode MS" panose="020B0604020202020204" pitchFamily="50" charset="-127"/>
      <p:regular r:id="rId53"/>
    </p:embeddedFont>
    <p:embeddedFont>
      <p:font typeface="Copperplate Gothic Bold" panose="020E0705020206020404" pitchFamily="34" charset="0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-윤고딕330" panose="02030504000101010101" pitchFamily="18" charset="-127"/>
      <p:regular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E8CD"/>
    <a:srgbClr val="2B11E9"/>
    <a:srgbClr val="6EB9D4"/>
    <a:srgbClr val="4F7AF3"/>
    <a:srgbClr val="66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9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7F02F-5299-4669-B0B5-30ACB955F600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2AE78-3B15-45DB-BDA6-81628B2614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60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95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78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78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09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33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85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30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781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498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35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3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9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262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29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803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102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222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83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10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87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788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88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1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001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59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88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2655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5659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6317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22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023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46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262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95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38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656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188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04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76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718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872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0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670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543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8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35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1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6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6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2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918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15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0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6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6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5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5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66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E33F2-7FC6-4C7D-AC7F-67E5A3D971A3}" type="datetimeFigureOut">
              <a:rPr lang="ko-KR" altLang="en-US" smtClean="0"/>
              <a:t>2017-01-26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0C2B0-AD9F-4C06-A015-B85FCC6782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185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2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8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tackoverflow.com/questions/37135885/dropconnect-in-tensorflow/37781180" TargetMode="Externa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gif"/><Relationship Id="rId7" Type="http://schemas.openxmlformats.org/officeDocument/2006/relationships/hyperlink" Target="http://www.denizyuret.com/2015/03/alec-radfords-animations-for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4.gif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4.gi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4.gi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-69801"/>
            <a:ext cx="12256313" cy="3384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9" name="Rectangle 19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0" name="Rectangle 2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5" name="Rectangle 23"/>
          <p:cNvSpPr>
            <a:spLocks noChangeArrowheads="1"/>
          </p:cNvSpPr>
          <p:nvPr/>
        </p:nvSpPr>
        <p:spPr bwMode="auto">
          <a:xfrm>
            <a:off x="99885" y="1094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8" name="Rectangle 2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2" name="Rectangle 27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4" name="Rectangle 29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8" name="Rectangle 3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66675" y="4397432"/>
            <a:ext cx="121920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>
              <a:lnSpc>
                <a:spcPct val="130000"/>
              </a:lnSpc>
            </a:pP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Junhong</a:t>
            </a: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Kim</a:t>
            </a:r>
          </a:p>
          <a:p>
            <a:pPr algn="ctr" fontAlgn="base" latinLnBrk="0">
              <a:lnSpc>
                <a:spcPct val="130000"/>
              </a:lnSpc>
            </a:pP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Korea University</a:t>
            </a:r>
          </a:p>
          <a:p>
            <a:pPr algn="ctr">
              <a:lnSpc>
                <a:spcPct val="130000"/>
              </a:lnSpc>
            </a:pP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{Junhongkim@korea.ac.kr}</a:t>
            </a:r>
            <a:endParaRPr lang="en-US" altLang="ko-KR" b="1" dirty="0" smtClean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  <a:p>
            <a:pPr>
              <a:lnSpc>
                <a:spcPct val="130000"/>
              </a:lnSpc>
            </a:pPr>
            <a:endParaRPr lang="ko-KR" altLang="en-US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3358617"/>
            <a:ext cx="12192000" cy="9375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5400" b="1" dirty="0" smtClean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Training Neural Network Part 2</a:t>
            </a:r>
            <a:endParaRPr lang="en-US" altLang="ko-KR" sz="5400" b="1" dirty="0"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951" y="0"/>
            <a:ext cx="4269449" cy="332109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792" y="5911814"/>
            <a:ext cx="1494733" cy="75688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7999" y="4340013"/>
            <a:ext cx="12256313" cy="462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8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Nesterov</a:t>
            </a: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Accelerated Gradient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Nesterov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Accelerated Gradient ; nag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247859" y="1266326"/>
            <a:ext cx="7658" cy="5282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99" y="1444920"/>
            <a:ext cx="4317846" cy="4307051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5400000">
            <a:off x="11238647" y="1972453"/>
            <a:ext cx="169557" cy="496561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>
            <a:off x="11238647" y="1725167"/>
            <a:ext cx="169557" cy="496561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299">
            <a:off x="8043863" y="2899725"/>
            <a:ext cx="1296468" cy="124333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58453" y="5883863"/>
            <a:ext cx="3015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Noisy moon  (Convex form)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37875" y="2284734"/>
            <a:ext cx="439242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When we optimize </a:t>
            </a:r>
            <a:r>
              <a:rPr lang="en-US" altLang="ko-KR" dirty="0" smtClean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convex function</a:t>
            </a:r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, </a:t>
            </a:r>
            <a:b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</a:b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Nesterov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Accelerated Gradient method </a:t>
            </a:r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</a:br>
            <a:r>
              <a:rPr lang="en-US" altLang="ko-KR" dirty="0" smtClean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always </a:t>
            </a:r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better than simple </a:t>
            </a:r>
            <a:b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</a:br>
            <a:r>
              <a:rPr lang="en-US" altLang="ko-KR" dirty="0" smtClean="0">
                <a:solidFill>
                  <a:srgbClr val="00B05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momentum update </a:t>
            </a:r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072" y="1310687"/>
            <a:ext cx="3255321" cy="8779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369" y="3793271"/>
            <a:ext cx="3534056" cy="276727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36444" y="6054770"/>
            <a:ext cx="1578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Non convex?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808620" y="5791530"/>
            <a:ext cx="112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momentum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3481425" y="5421879"/>
            <a:ext cx="112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NAG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178996" y="6239436"/>
            <a:ext cx="191124" cy="18466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609225" y="5246003"/>
            <a:ext cx="191124" cy="18466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2701" y="3641410"/>
            <a:ext cx="1242086" cy="12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Nesterov</a:t>
            </a:r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Accelerated Gradient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Nesterov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Accelerated Gradient ; nag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59" y="1522230"/>
            <a:ext cx="10250611" cy="49451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080673" y="2246638"/>
            <a:ext cx="1017346" cy="641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116185" y="1522230"/>
            <a:ext cx="1041569" cy="7183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750031" y="1214453"/>
            <a:ext cx="2667269" cy="307777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Nesterov</a:t>
            </a:r>
            <a:r>
              <a:rPr lang="en-US" altLang="ko-KR" sz="1400" b="1" dirty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: the only difference!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6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Nesterov</a:t>
            </a:r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Accelerated Gradient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Nesterov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Accelerated Gradient ; nag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7672" r="50118"/>
          <a:stretch/>
        </p:blipFill>
        <p:spPr>
          <a:xfrm>
            <a:off x="529235" y="1369659"/>
            <a:ext cx="5113243" cy="1598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0900" y="4535804"/>
                <a:ext cx="3940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+(1+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 smtClean="0">
                    <a:latin typeface="+mj-lt"/>
                  </a:rPr>
                  <a:t>)</a:t>
                </a:r>
                <a:r>
                  <a:rPr lang="en-US" altLang="ko-K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00" y="4535804"/>
                <a:ext cx="3940118" cy="276999"/>
              </a:xfrm>
              <a:prstGeom prst="rect">
                <a:avLst/>
              </a:prstGeom>
              <a:blipFill>
                <a:blip r:embed="rId4"/>
                <a:stretch>
                  <a:fillRect t="-28261" r="-310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60900" y="4887996"/>
                <a:ext cx="2613536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 smtClean="0"/>
                  <a:t>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00" y="4887996"/>
                <a:ext cx="2613536" cy="830997"/>
              </a:xfrm>
              <a:prstGeom prst="rect">
                <a:avLst/>
              </a:prstGeom>
              <a:blipFill>
                <a:blip r:embed="rId5"/>
                <a:stretch>
                  <a:fillRect t="-9559" r="-14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5880030" y="1426723"/>
            <a:ext cx="13" cy="53010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460900" y="5608222"/>
            <a:ext cx="4944040" cy="646331"/>
            <a:chOff x="660467" y="3363809"/>
            <a:chExt cx="494404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/>
                <p:cNvSpPr/>
                <p:nvPr/>
              </p:nvSpPr>
              <p:spPr>
                <a:xfrm>
                  <a:off x="660467" y="3363809"/>
                  <a:ext cx="494404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altLang="ko-KR" dirty="0" smtClean="0"/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ko-KR" altLang="en-US" dirty="0" smtClean="0"/>
                    <a:t> </a:t>
                  </a:r>
                  <a:r>
                    <a:rPr lang="en-US" altLang="ko-KR" dirty="0" smtClean="0"/>
                    <a:t>+</a:t>
                  </a:r>
                  <a14:m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endParaRPr lang="ko-KR" altLang="en-US" dirty="0"/>
                </a:p>
                <a:p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직사각형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467" y="3363809"/>
                  <a:ext cx="4944040" cy="646331"/>
                </a:xfrm>
                <a:prstGeom prst="rect">
                  <a:avLst/>
                </a:prstGeom>
                <a:blipFill>
                  <a:blip r:embed="rId6"/>
                  <a:stretch>
                    <a:fillRect t="-56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직사각형 15"/>
            <p:cNvSpPr/>
            <p:nvPr/>
          </p:nvSpPr>
          <p:spPr>
            <a:xfrm>
              <a:off x="2546415" y="3427486"/>
              <a:ext cx="594851" cy="340489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220866" y="3427486"/>
              <a:ext cx="793416" cy="340489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21012" y="3427486"/>
              <a:ext cx="406202" cy="34048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1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97239" y="3427486"/>
              <a:ext cx="406202" cy="34048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1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469679" y="5984998"/>
                <a:ext cx="49440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79" y="5984998"/>
                <a:ext cx="4944040" cy="646331"/>
              </a:xfrm>
              <a:prstGeom prst="rect">
                <a:avLst/>
              </a:prstGeom>
              <a:blipFill>
                <a:blip r:embed="rId7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68" y="1637188"/>
            <a:ext cx="5431401" cy="420495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400104" y="5984998"/>
            <a:ext cx="1500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Saddle point</a:t>
            </a:r>
            <a:endParaRPr lang="ko-KR" altLang="en-US" dirty="0"/>
          </a:p>
        </p:txBody>
      </p:sp>
      <p:sp>
        <p:nvSpPr>
          <p:cNvPr id="24" name="아래쪽 화살표 23"/>
          <p:cNvSpPr/>
          <p:nvPr/>
        </p:nvSpPr>
        <p:spPr>
          <a:xfrm rot="5400000">
            <a:off x="11735208" y="2134599"/>
            <a:ext cx="169557" cy="496561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5400000">
            <a:off x="11735208" y="1887313"/>
            <a:ext cx="169557" cy="496561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50164" t="67672"/>
          <a:stretch/>
        </p:blipFill>
        <p:spPr>
          <a:xfrm>
            <a:off x="620525" y="2850080"/>
            <a:ext cx="5108456" cy="159868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299">
            <a:off x="8347241" y="2989683"/>
            <a:ext cx="972053" cy="9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AdaGrad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is originally developed convex optimization literature</a:t>
            </a:r>
          </a:p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Cache is always positive value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7253" b="47185"/>
          <a:stretch/>
        </p:blipFill>
        <p:spPr>
          <a:xfrm>
            <a:off x="2064391" y="1584184"/>
            <a:ext cx="6948035" cy="118646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0363" t="56069"/>
          <a:stretch/>
        </p:blipFill>
        <p:spPr>
          <a:xfrm>
            <a:off x="4630897" y="2681149"/>
            <a:ext cx="5181069" cy="7687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308" y="3787715"/>
            <a:ext cx="7509658" cy="20607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870" y="5848471"/>
            <a:ext cx="6082934" cy="35289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22077" y="2131335"/>
            <a:ext cx="875489" cy="4993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85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AdaGrad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is originally developed convex optimization literature</a:t>
            </a:r>
          </a:p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Cache is always positive value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7253" b="47185"/>
          <a:stretch/>
        </p:blipFill>
        <p:spPr>
          <a:xfrm>
            <a:off x="2064391" y="1584184"/>
            <a:ext cx="6948035" cy="118646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0363" t="56069"/>
          <a:stretch/>
        </p:blipFill>
        <p:spPr>
          <a:xfrm>
            <a:off x="4630897" y="2681149"/>
            <a:ext cx="5181069" cy="7687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308" y="3787715"/>
            <a:ext cx="7509658" cy="20607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870" y="5848471"/>
            <a:ext cx="6082934" cy="35289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22077" y="2131335"/>
            <a:ext cx="875489" cy="4993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0446" y="2303570"/>
            <a:ext cx="130131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correction value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7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AdaGrad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is originally developed convex optimization literature</a:t>
            </a:r>
          </a:p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Cache is always positive value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7253" b="47185"/>
          <a:stretch/>
        </p:blipFill>
        <p:spPr>
          <a:xfrm>
            <a:off x="2064391" y="1584184"/>
            <a:ext cx="6948035" cy="118646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0363" t="56069"/>
          <a:stretch/>
        </p:blipFill>
        <p:spPr>
          <a:xfrm>
            <a:off x="4630897" y="2681149"/>
            <a:ext cx="5181069" cy="7687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308" y="3787715"/>
            <a:ext cx="7509658" cy="20607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870" y="5848471"/>
            <a:ext cx="6082934" cy="35289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22077" y="2131335"/>
            <a:ext cx="875489" cy="4993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4396902" y="4607122"/>
            <a:ext cx="1545202" cy="542052"/>
          </a:xfrm>
          <a:custGeom>
            <a:avLst/>
            <a:gdLst>
              <a:gd name="connsiteX0" fmla="*/ 0 w 1545202"/>
              <a:gd name="connsiteY0" fmla="*/ 542052 h 542052"/>
              <a:gd name="connsiteX1" fmla="*/ 214009 w 1545202"/>
              <a:gd name="connsiteY1" fmla="*/ 289133 h 542052"/>
              <a:gd name="connsiteX2" fmla="*/ 551234 w 1545202"/>
              <a:gd name="connsiteY2" fmla="*/ 159431 h 542052"/>
              <a:gd name="connsiteX3" fmla="*/ 1063558 w 1545202"/>
              <a:gd name="connsiteY3" fmla="*/ 81610 h 542052"/>
              <a:gd name="connsiteX4" fmla="*/ 1543455 w 1545202"/>
              <a:gd name="connsiteY4" fmla="*/ 36214 h 54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5202" h="542052">
                <a:moveTo>
                  <a:pt x="0" y="542052"/>
                </a:moveTo>
                <a:cubicBezTo>
                  <a:pt x="61068" y="447477"/>
                  <a:pt x="122137" y="352903"/>
                  <a:pt x="214009" y="289133"/>
                </a:cubicBezTo>
                <a:cubicBezTo>
                  <a:pt x="305881" y="225363"/>
                  <a:pt x="409643" y="194018"/>
                  <a:pt x="551234" y="159431"/>
                </a:cubicBezTo>
                <a:cubicBezTo>
                  <a:pt x="692826" y="124844"/>
                  <a:pt x="898188" y="102146"/>
                  <a:pt x="1063558" y="81610"/>
                </a:cubicBezTo>
                <a:cubicBezTo>
                  <a:pt x="1228928" y="61074"/>
                  <a:pt x="1572638" y="-58901"/>
                  <a:pt x="1543455" y="362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0446" y="2303570"/>
            <a:ext cx="130131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correction value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8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AdaGrad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is originally developed convex optimization literature</a:t>
            </a:r>
          </a:p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Cache is always positive value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7253" b="47185"/>
          <a:stretch/>
        </p:blipFill>
        <p:spPr>
          <a:xfrm>
            <a:off x="2064391" y="1584184"/>
            <a:ext cx="6948035" cy="118646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0363" t="56069"/>
          <a:stretch/>
        </p:blipFill>
        <p:spPr>
          <a:xfrm>
            <a:off x="4630897" y="2681149"/>
            <a:ext cx="5181069" cy="7687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308" y="3787715"/>
            <a:ext cx="7509658" cy="20607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870" y="5848471"/>
            <a:ext cx="6082934" cy="35289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22077" y="2131335"/>
            <a:ext cx="875489" cy="4993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4396902" y="4607122"/>
            <a:ext cx="1545202" cy="542052"/>
          </a:xfrm>
          <a:custGeom>
            <a:avLst/>
            <a:gdLst>
              <a:gd name="connsiteX0" fmla="*/ 0 w 1545202"/>
              <a:gd name="connsiteY0" fmla="*/ 542052 h 542052"/>
              <a:gd name="connsiteX1" fmla="*/ 214009 w 1545202"/>
              <a:gd name="connsiteY1" fmla="*/ 289133 h 542052"/>
              <a:gd name="connsiteX2" fmla="*/ 551234 w 1545202"/>
              <a:gd name="connsiteY2" fmla="*/ 159431 h 542052"/>
              <a:gd name="connsiteX3" fmla="*/ 1063558 w 1545202"/>
              <a:gd name="connsiteY3" fmla="*/ 81610 h 542052"/>
              <a:gd name="connsiteX4" fmla="*/ 1543455 w 1545202"/>
              <a:gd name="connsiteY4" fmla="*/ 36214 h 54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5202" h="542052">
                <a:moveTo>
                  <a:pt x="0" y="542052"/>
                </a:moveTo>
                <a:cubicBezTo>
                  <a:pt x="61068" y="447477"/>
                  <a:pt x="122137" y="352903"/>
                  <a:pt x="214009" y="289133"/>
                </a:cubicBezTo>
                <a:cubicBezTo>
                  <a:pt x="305881" y="225363"/>
                  <a:pt x="409643" y="194018"/>
                  <a:pt x="551234" y="159431"/>
                </a:cubicBezTo>
                <a:cubicBezTo>
                  <a:pt x="692826" y="124844"/>
                  <a:pt x="898188" y="102146"/>
                  <a:pt x="1063558" y="81610"/>
                </a:cubicBezTo>
                <a:cubicBezTo>
                  <a:pt x="1228928" y="61074"/>
                  <a:pt x="1572638" y="-58901"/>
                  <a:pt x="1543455" y="362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8" idx="2"/>
          </p:cNvCxnSpPr>
          <p:nvPr/>
        </p:nvCxnSpPr>
        <p:spPr>
          <a:xfrm>
            <a:off x="5752337" y="6201368"/>
            <a:ext cx="29766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950446" y="2303570"/>
            <a:ext cx="130131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correction value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AdaGrad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is originally developed convex optimization literature</a:t>
            </a:r>
          </a:p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Cache is always positive value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7253" b="47185"/>
          <a:stretch/>
        </p:blipFill>
        <p:spPr>
          <a:xfrm>
            <a:off x="2064391" y="1584184"/>
            <a:ext cx="6948035" cy="118646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30363" t="56069"/>
          <a:stretch/>
        </p:blipFill>
        <p:spPr>
          <a:xfrm>
            <a:off x="4630897" y="2681149"/>
            <a:ext cx="5181069" cy="7687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308" y="3787715"/>
            <a:ext cx="7509658" cy="20607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870" y="5848471"/>
            <a:ext cx="6082934" cy="35289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022077" y="2131335"/>
            <a:ext cx="875489" cy="4993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4396902" y="4607122"/>
            <a:ext cx="1545202" cy="542052"/>
          </a:xfrm>
          <a:custGeom>
            <a:avLst/>
            <a:gdLst>
              <a:gd name="connsiteX0" fmla="*/ 0 w 1545202"/>
              <a:gd name="connsiteY0" fmla="*/ 542052 h 542052"/>
              <a:gd name="connsiteX1" fmla="*/ 214009 w 1545202"/>
              <a:gd name="connsiteY1" fmla="*/ 289133 h 542052"/>
              <a:gd name="connsiteX2" fmla="*/ 551234 w 1545202"/>
              <a:gd name="connsiteY2" fmla="*/ 159431 h 542052"/>
              <a:gd name="connsiteX3" fmla="*/ 1063558 w 1545202"/>
              <a:gd name="connsiteY3" fmla="*/ 81610 h 542052"/>
              <a:gd name="connsiteX4" fmla="*/ 1543455 w 1545202"/>
              <a:gd name="connsiteY4" fmla="*/ 36214 h 54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5202" h="542052">
                <a:moveTo>
                  <a:pt x="0" y="542052"/>
                </a:moveTo>
                <a:cubicBezTo>
                  <a:pt x="61068" y="447477"/>
                  <a:pt x="122137" y="352903"/>
                  <a:pt x="214009" y="289133"/>
                </a:cubicBezTo>
                <a:cubicBezTo>
                  <a:pt x="305881" y="225363"/>
                  <a:pt x="409643" y="194018"/>
                  <a:pt x="551234" y="159431"/>
                </a:cubicBezTo>
                <a:cubicBezTo>
                  <a:pt x="692826" y="124844"/>
                  <a:pt x="898188" y="102146"/>
                  <a:pt x="1063558" y="81610"/>
                </a:cubicBezTo>
                <a:cubicBezTo>
                  <a:pt x="1228928" y="61074"/>
                  <a:pt x="1572638" y="-58901"/>
                  <a:pt x="1543455" y="362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8" idx="2"/>
          </p:cNvCxnSpPr>
          <p:nvPr/>
        </p:nvCxnSpPr>
        <p:spPr>
          <a:xfrm>
            <a:off x="5752337" y="6201368"/>
            <a:ext cx="29766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275053" y="6293533"/>
            <a:ext cx="302647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Think about ‘cache’ object!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8950446" y="2303570"/>
            <a:ext cx="130131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correction value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RMSProp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‘</a:t>
            </a: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RMSProp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supplements 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the fast stop 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problem of 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‘</a:t>
            </a: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'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1" y="1361956"/>
            <a:ext cx="5668656" cy="23151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5" y="3914852"/>
            <a:ext cx="5144007" cy="25897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867" y="4852007"/>
            <a:ext cx="883614" cy="900606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951366" y="1318344"/>
            <a:ext cx="13" cy="53010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RMSProp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RMSProp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supplements the fast stop problem of 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'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1" y="1361956"/>
            <a:ext cx="5668656" cy="23151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5" y="3914852"/>
            <a:ext cx="5144007" cy="25897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867" y="4852007"/>
            <a:ext cx="883614" cy="900606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951366" y="1318344"/>
            <a:ext cx="13" cy="53010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22963" y="3060970"/>
            <a:ext cx="956034" cy="2926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87164" y="3060970"/>
            <a:ext cx="956034" cy="2926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29455" y="2585453"/>
            <a:ext cx="2428614" cy="3040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sz="12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Usually, decay rate set ‘0.99’</a:t>
            </a:r>
            <a:endParaRPr lang="en-US" altLang="ko-KR" sz="12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86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Previously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Warm up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395" y="1751918"/>
            <a:ext cx="3451506" cy="1331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264" y="1311960"/>
            <a:ext cx="1945811" cy="58158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886673" y="1266326"/>
            <a:ext cx="1544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Simple example</a:t>
            </a:r>
            <a:endParaRPr lang="ko-KR" altLang="en-US" sz="140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5763409" y="1339087"/>
            <a:ext cx="7658" cy="5282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573" y="3108897"/>
            <a:ext cx="3765551" cy="11851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539" y="4472391"/>
            <a:ext cx="3837045" cy="19071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4583" y="1345705"/>
            <a:ext cx="3739922" cy="17380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0401" y="3165808"/>
            <a:ext cx="3768883" cy="172563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1913" y="5020646"/>
            <a:ext cx="2981651" cy="17401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123" y="2214708"/>
            <a:ext cx="1412566" cy="3746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Gate network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6695" y="3387176"/>
            <a:ext cx="1753878" cy="67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Backpropagation</a:t>
            </a:r>
          </a:p>
          <a:p>
            <a:pPr algn="ctr" fontAlgn="base">
              <a:lnSpc>
                <a:spcPct val="120000"/>
              </a:lnSpc>
            </a:pPr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(chain-rule)</a:t>
            </a:r>
            <a:endParaRPr lang="en-US" altLang="ko-KR" sz="16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3263" y="5174358"/>
            <a:ext cx="1080744" cy="6832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Activation</a:t>
            </a:r>
          </a:p>
          <a:p>
            <a:pPr algn="ctr" fontAlgn="base">
              <a:lnSpc>
                <a:spcPct val="120000"/>
              </a:lnSpc>
            </a:pPr>
            <a:r>
              <a:rPr lang="en-US" altLang="ko-KR" sz="16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Funtions</a:t>
            </a:r>
            <a:endParaRPr lang="en-US" altLang="ko-KR" sz="16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927643" y="1906098"/>
            <a:ext cx="1246816" cy="6832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Weight</a:t>
            </a:r>
            <a:b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</a:br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Initialization</a:t>
            </a:r>
            <a:endParaRPr lang="en-US" altLang="ko-KR" sz="16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40280" y="3546830"/>
            <a:ext cx="1421544" cy="6832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Batch</a:t>
            </a:r>
          </a:p>
          <a:p>
            <a:pPr algn="ctr" fontAlgn="base">
              <a:lnSpc>
                <a:spcPct val="120000"/>
              </a:lnSpc>
            </a:pPr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Normalization</a:t>
            </a:r>
            <a:endParaRPr lang="en-US" altLang="ko-KR" sz="16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713998" y="5369145"/>
            <a:ext cx="1674112" cy="6832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en-US" altLang="ko-KR" sz="16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Hyperparameter</a:t>
            </a:r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</a:br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Optimization</a:t>
            </a:r>
            <a:endParaRPr lang="en-US" altLang="ko-KR" sz="16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40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RMSProp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RMSProp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supplements the fast stop problem of 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'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1" y="1361956"/>
            <a:ext cx="5668656" cy="23151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5" y="3914852"/>
            <a:ext cx="5144007" cy="25897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867" y="4852007"/>
            <a:ext cx="883614" cy="900606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951366" y="1318344"/>
            <a:ext cx="13" cy="53010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22963" y="3060970"/>
            <a:ext cx="1706492" cy="2926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95681" y="2568266"/>
            <a:ext cx="2429448" cy="3139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sz="12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Laeking</a:t>
            </a:r>
            <a:r>
              <a:rPr lang="en-US" altLang="ko-KR" sz="12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slowly! </a:t>
            </a:r>
            <a:r>
              <a:rPr lang="en-US" altLang="ko-KR" sz="12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Cuz</a:t>
            </a:r>
            <a:r>
              <a:rPr lang="en-US" altLang="ko-KR" sz="12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</a:t>
            </a:r>
            <a:r>
              <a:rPr lang="en-US" altLang="ko-KR" sz="12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decay_rate</a:t>
            </a:r>
            <a:endParaRPr lang="en-US" altLang="ko-KR" sz="12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67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RMSProp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RMSProp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supplements the fast stop problem of 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'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1" y="1361956"/>
            <a:ext cx="5668656" cy="23151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5" y="3914852"/>
            <a:ext cx="5144007" cy="25897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867" y="4852007"/>
            <a:ext cx="883614" cy="900606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951366" y="1318344"/>
            <a:ext cx="13" cy="53010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22963" y="3060970"/>
            <a:ext cx="4135106" cy="2926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146009" y="2173203"/>
            <a:ext cx="3571812" cy="7017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sz="11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[Q] Can we use moving window method for cache?</a:t>
            </a:r>
          </a:p>
          <a:p>
            <a:pPr fontAlgn="base">
              <a:lnSpc>
                <a:spcPct val="120000"/>
              </a:lnSpc>
            </a:pPr>
            <a:r>
              <a:rPr lang="en-US" altLang="ko-KR" sz="11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  <a:t>[A] </a:t>
            </a: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  <a:t>It takes to too much memory :&lt;</a:t>
            </a:r>
            <a:b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</a:br>
            <a:r>
              <a: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  <a:t>     Therefore people don’t use in practice</a:t>
            </a:r>
            <a:endParaRPr lang="en-US" altLang="ko-KR" sz="1100" b="1" dirty="0">
              <a:solidFill>
                <a:schemeClr val="bg1">
                  <a:lumMod val="8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98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RMSProp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RMSProp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supplements the fast stop problem of 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'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1" y="1361956"/>
            <a:ext cx="5668656" cy="23151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5" y="3914852"/>
            <a:ext cx="5144007" cy="25897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867" y="4852007"/>
            <a:ext cx="883614" cy="900606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951366" y="1318344"/>
            <a:ext cx="13" cy="53010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22963" y="3060970"/>
            <a:ext cx="4135106" cy="2926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146009" y="2173203"/>
            <a:ext cx="3570208" cy="7017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sz="11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[Q] Can we use moving window method for cache?</a:t>
            </a:r>
          </a:p>
          <a:p>
            <a:pPr fontAlgn="base">
              <a:lnSpc>
                <a:spcPct val="120000"/>
              </a:lnSpc>
            </a:pPr>
            <a:r>
              <a:rPr lang="en-US" altLang="ko-KR" sz="11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  <a:t>[A] It takes to too much memory :&lt;</a:t>
            </a:r>
            <a:br>
              <a:rPr lang="en-US" altLang="ko-KR" sz="11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</a:br>
            <a:r>
              <a:rPr lang="en-US" altLang="ko-KR" sz="11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  <a:t>     Therefore people don’t use in practice</a:t>
            </a:r>
            <a:endParaRPr lang="en-US" altLang="ko-KR" sz="11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31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RMSProp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RMSProp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supplements the fast stop problem of 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'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1" y="1361956"/>
            <a:ext cx="5668656" cy="23151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5" y="3914852"/>
            <a:ext cx="5144007" cy="25897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867" y="4852007"/>
            <a:ext cx="883614" cy="900606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951366" y="1318344"/>
            <a:ext cx="13" cy="53010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아래쪽 화살표 17"/>
          <p:cNvSpPr/>
          <p:nvPr/>
        </p:nvSpPr>
        <p:spPr>
          <a:xfrm rot="5400000">
            <a:off x="11230563" y="2666691"/>
            <a:ext cx="169557" cy="496561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5400000">
            <a:off x="11230562" y="3092403"/>
            <a:ext cx="169557" cy="496561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79" y="2071407"/>
            <a:ext cx="4615572" cy="356553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083260" y="5636937"/>
            <a:ext cx="1814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Long valley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407571" y="1642911"/>
            <a:ext cx="5039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333333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In this case, </a:t>
            </a:r>
            <a:r>
              <a:rPr lang="en-US" altLang="ko-KR" b="1" dirty="0" err="1" smtClean="0">
                <a:solidFill>
                  <a:srgbClr val="333333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RMSProp</a:t>
            </a:r>
            <a:r>
              <a:rPr lang="en-US" altLang="ko-KR" b="1" dirty="0" smtClean="0">
                <a:solidFill>
                  <a:srgbClr val="333333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is overtaken by </a:t>
            </a:r>
            <a:r>
              <a:rPr lang="en-US" altLang="ko-KR" b="1" dirty="0" err="1" smtClean="0">
                <a:solidFill>
                  <a:srgbClr val="333333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Adagrad</a:t>
            </a:r>
            <a:r>
              <a:rPr lang="en-US" altLang="ko-KR" b="1" dirty="0" smtClean="0">
                <a:solidFill>
                  <a:srgbClr val="333333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/>
            </a:r>
            <a:br>
              <a:rPr lang="en-US" altLang="ko-KR" b="1" dirty="0" smtClean="0">
                <a:solidFill>
                  <a:srgbClr val="333333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endParaRPr lang="ko-KR" altLang="en-US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46009" y="2173203"/>
            <a:ext cx="3570208" cy="7017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sz="11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[Q] Can we use moving window method for cache?</a:t>
            </a:r>
          </a:p>
          <a:p>
            <a:pPr fontAlgn="base">
              <a:lnSpc>
                <a:spcPct val="120000"/>
              </a:lnSpc>
            </a:pPr>
            <a:r>
              <a:rPr lang="en-US" altLang="ko-KR" sz="11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  <a:t>[A] It takes to too much memory :&lt;</a:t>
            </a:r>
            <a:br>
              <a:rPr lang="en-US" altLang="ko-KR" sz="11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</a:br>
            <a:r>
              <a:rPr lang="en-US" altLang="ko-KR" sz="11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  <a:t>     Therefore people don’t use in practice</a:t>
            </a:r>
            <a:endParaRPr lang="en-US" altLang="ko-KR" sz="11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22963" y="3060970"/>
            <a:ext cx="4135106" cy="2926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2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RMSProp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RMSProp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supplements the fast stop problem of ‘</a:t>
            </a: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Adagrad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'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1" y="1361956"/>
            <a:ext cx="5668656" cy="23151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5" y="3914852"/>
            <a:ext cx="5144007" cy="25897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867" y="4852007"/>
            <a:ext cx="883614" cy="900606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5951366" y="1318344"/>
            <a:ext cx="13" cy="53010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164215" y="1467814"/>
            <a:ext cx="1681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333333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But not always</a:t>
            </a:r>
            <a:endParaRPr lang="ko-KR" altLang="en-US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71" y="1905766"/>
            <a:ext cx="4317846" cy="430705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46009" y="2173203"/>
            <a:ext cx="3570208" cy="7017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sz="11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[Q] Can we use moving window method for cache?</a:t>
            </a:r>
          </a:p>
          <a:p>
            <a:pPr fontAlgn="base">
              <a:lnSpc>
                <a:spcPct val="120000"/>
              </a:lnSpc>
            </a:pPr>
            <a:r>
              <a:rPr lang="en-US" altLang="ko-KR" sz="11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  <a:t>[A] It takes to too much memory :&lt;</a:t>
            </a:r>
            <a:br>
              <a:rPr lang="en-US" altLang="ko-KR" sz="11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</a:br>
            <a:r>
              <a:rPr lang="en-US" altLang="ko-KR" sz="11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  <a:t>     Therefore people don’t use in practice</a:t>
            </a:r>
            <a:endParaRPr lang="en-US" altLang="ko-KR" sz="11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22963" y="3060970"/>
            <a:ext cx="4135106" cy="2926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5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Adam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Could you combine </a:t>
            </a: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RMSProp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and Momentum?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59" y="1617182"/>
            <a:ext cx="11382526" cy="414159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0525" y="1532266"/>
            <a:ext cx="2046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Incomplete format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13346" t="49287" r="12680" b="25606"/>
          <a:stretch/>
        </p:blipFill>
        <p:spPr>
          <a:xfrm>
            <a:off x="620525" y="5535648"/>
            <a:ext cx="7781366" cy="10935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650" y="4038350"/>
            <a:ext cx="1455097" cy="204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9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Adam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Could you combine </a:t>
            </a: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RMSProp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and Momentum?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8" y="1417320"/>
            <a:ext cx="10447237" cy="43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Adam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Could you combine </a:t>
            </a: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RMSProp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and Momentum?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3873" y="6596390"/>
            <a:ext cx="92531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Kingma</a:t>
            </a:r>
            <a:r>
              <a:rPr lang="en-US" altLang="ko-KR" sz="11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Diederik</a:t>
            </a:r>
            <a:r>
              <a:rPr lang="en-US" altLang="ko-KR" sz="1100" dirty="0">
                <a:solidFill>
                  <a:srgbClr val="222222"/>
                </a:solidFill>
                <a:latin typeface="Arial" panose="020B0604020202020204" pitchFamily="34" charset="0"/>
              </a:rPr>
              <a:t>, and Jimmy Ba. "Adam: A method for stochastic optimization." </a:t>
            </a:r>
            <a:r>
              <a:rPr lang="en-US" altLang="ko-KR" sz="11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ko-KR" sz="11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arXiv:1412.6980</a:t>
            </a:r>
            <a:r>
              <a:rPr lang="en-US" altLang="ko-KR" sz="1100" dirty="0">
                <a:solidFill>
                  <a:srgbClr val="222222"/>
                </a:solidFill>
                <a:latin typeface="Arial" panose="020B0604020202020204" pitchFamily="34" charset="0"/>
              </a:rPr>
              <a:t> (2014).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3" y="1191329"/>
            <a:ext cx="882552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4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Adam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Could you combine </a:t>
            </a: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RMSProp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and Momentum?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3873" y="6596390"/>
            <a:ext cx="92531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Kingma</a:t>
            </a:r>
            <a:r>
              <a:rPr lang="en-US" altLang="ko-KR" sz="11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Diederik</a:t>
            </a:r>
            <a:r>
              <a:rPr lang="en-US" altLang="ko-KR" sz="1100" dirty="0">
                <a:solidFill>
                  <a:srgbClr val="222222"/>
                </a:solidFill>
                <a:latin typeface="Arial" panose="020B0604020202020204" pitchFamily="34" charset="0"/>
              </a:rPr>
              <a:t>, and Jimmy Ba. "Adam: A method for stochastic optimization." </a:t>
            </a:r>
            <a:r>
              <a:rPr lang="en-US" altLang="ko-KR" sz="11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ko-KR" sz="11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arXiv:1412.6980</a:t>
            </a:r>
            <a:r>
              <a:rPr lang="en-US" altLang="ko-KR" sz="1100" dirty="0">
                <a:solidFill>
                  <a:srgbClr val="222222"/>
                </a:solidFill>
                <a:latin typeface="Arial" panose="020B0604020202020204" pitchFamily="34" charset="0"/>
              </a:rPr>
              <a:t> (2014).</a:t>
            </a:r>
            <a:endParaRPr lang="ko-KR" altLang="en-US" sz="11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9700"/>
          <a:stretch/>
        </p:blipFill>
        <p:spPr>
          <a:xfrm>
            <a:off x="59073" y="1191329"/>
            <a:ext cx="7969489" cy="5315692"/>
          </a:xfrm>
          <a:prstGeom prst="rect">
            <a:avLst/>
          </a:prstGeom>
          <a:solidFill>
            <a:schemeClr val="accent6">
              <a:alpha val="10000"/>
            </a:schemeClr>
          </a:solidFill>
        </p:spPr>
      </p:pic>
      <p:sp>
        <p:nvSpPr>
          <p:cNvPr id="12" name="직사각형 11"/>
          <p:cNvSpPr/>
          <p:nvPr/>
        </p:nvSpPr>
        <p:spPr>
          <a:xfrm>
            <a:off x="412325" y="2271952"/>
            <a:ext cx="865241" cy="25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77566" y="2271952"/>
            <a:ext cx="920885" cy="25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97848" y="2271952"/>
            <a:ext cx="816042" cy="25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04997" y="2051459"/>
            <a:ext cx="926288" cy="2529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06230" y="2051459"/>
            <a:ext cx="249676" cy="22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50979" y="2019032"/>
            <a:ext cx="1686127" cy="252920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00B050">
                <a:alpha val="9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8221607" y="2019032"/>
                <a:ext cx="2579489" cy="654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1.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  <a:cs typeface="Arial Unicode MS" panose="020B0604020202020204" pitchFamily="50" charset="-127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  <a:cs typeface="Arial Unicode MS" panose="020B0604020202020204" pitchFamily="50" charset="-127"/>
                          </a:rPr>
                          <m:t>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  <a:cs typeface="Arial Unicode MS" panose="020B0604020202020204" pitchFamily="50" charset="-127"/>
                          </a:rPr>
                          <m:t>𝒕</m:t>
                        </m:r>
                      </m:sub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  <a:cs typeface="Arial Unicode MS" panose="020B0604020202020204" pitchFamily="50" charset="-127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ko-KR" altLang="en-US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</a:t>
                </a:r>
                <a:r>
                  <a:rPr lang="en-US" altLang="ko-KR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indicates the </a:t>
                </a:r>
                <a:br>
                  <a:rPr lang="en-US" altLang="ko-KR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</a:br>
                <a:r>
                  <a:rPr lang="en-US" altLang="ko-KR" dirty="0" smtClean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   elementwise square</a:t>
                </a:r>
                <a:endPara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607" y="2019032"/>
                <a:ext cx="2579489" cy="654731"/>
              </a:xfrm>
              <a:prstGeom prst="rect">
                <a:avLst/>
              </a:prstGeom>
              <a:blipFill>
                <a:blip r:embed="rId4"/>
                <a:stretch>
                  <a:fillRect l="-2128" t="-1852" r="-1182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/>
          <p:cNvSpPr/>
          <p:nvPr/>
        </p:nvSpPr>
        <p:spPr>
          <a:xfrm>
            <a:off x="5739318" y="1830976"/>
            <a:ext cx="2289243" cy="220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/>
              <p:cNvSpPr/>
              <p:nvPr/>
            </p:nvSpPr>
            <p:spPr>
              <a:xfrm>
                <a:off x="8221607" y="2886275"/>
                <a:ext cx="2647841" cy="1512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2. Good default settings</a:t>
                </a:r>
              </a:p>
              <a:p>
                <a:r>
                  <a:rPr lang="en-US" altLang="ko-KR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/>
                </a:r>
                <a:br>
                  <a:rPr lang="en-US" altLang="ko-KR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</a:br>
                <a:r>
                  <a:rPr lang="en-US" altLang="ko-KR" sz="1400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   [2-a]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𝒂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=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𝟎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.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𝟎𝟎𝟏</m:t>
                    </m:r>
                  </m:oMath>
                </a14:m>
                <a:endParaRPr lang="en-US" altLang="ko-KR" sz="1400" b="1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Arial Unicode MS" panose="020B0604020202020204" pitchFamily="50" charset="-127"/>
                </a:endParaRPr>
              </a:p>
              <a:p>
                <a:r>
                  <a:rPr lang="en-US" altLang="ko-KR" sz="1400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   </a:t>
                </a:r>
                <a:r>
                  <a:rPr lang="en-US" altLang="ko-KR" sz="1400" b="1" dirty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[</a:t>
                </a:r>
                <a:r>
                  <a:rPr lang="en-US" altLang="ko-KR" sz="1400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2-b]</a:t>
                </a:r>
                <a:r>
                  <a:rPr lang="en-US" altLang="ko-KR" sz="1400" b="1" dirty="0"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-윤고딕330" panose="02030504000101010101" pitchFamily="18" charset="-127"/>
                            <a:cs typeface="Arial Unicode MS" panose="020B0604020202020204" pitchFamily="50" charset="-127"/>
                          </a:rPr>
                        </m:ctrlPr>
                      </m:sSubPr>
                      <m:e>
                        <m:r>
                          <a:rPr lang="ko-KR" altLang="en-US" sz="1400" b="1" i="1" smtClean="0">
                            <a:latin typeface="Cambria Math" panose="02040503050406030204" pitchFamily="18" charset="0"/>
                            <a:ea typeface="-윤고딕330" panose="02030504000101010101" pitchFamily="18" charset="-127"/>
                            <a:cs typeface="Arial Unicode MS" panose="020B0604020202020204" pitchFamily="50" charset="-127"/>
                          </a:rPr>
                          <m:t>𝜷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-윤고딕330" panose="02030504000101010101" pitchFamily="18" charset="-127"/>
                            <a:cs typeface="Arial Unicode MS" panose="020B0604020202020204" pitchFamily="50" charset="-127"/>
                          </a:rPr>
                          <m:t>𝟏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=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𝟎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.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𝟗</m:t>
                    </m:r>
                  </m:oMath>
                </a14:m>
                <a:endParaRPr lang="en-US" altLang="ko-KR" sz="1400" b="1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Arial Unicode MS" panose="020B0604020202020204" pitchFamily="50" charset="-127"/>
                </a:endParaRPr>
              </a:p>
              <a:p>
                <a:r>
                  <a:rPr lang="en-US" altLang="ko-KR" sz="1400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   </a:t>
                </a:r>
                <a:r>
                  <a:rPr lang="en-US" altLang="ko-KR" sz="1400" b="1" dirty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[</a:t>
                </a:r>
                <a:r>
                  <a:rPr lang="en-US" altLang="ko-KR" sz="1400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2-c]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>
                            <a:latin typeface="Cambria Math" panose="02040503050406030204" pitchFamily="18" charset="0"/>
                            <a:ea typeface="-윤고딕330" panose="02030504000101010101" pitchFamily="18" charset="-127"/>
                            <a:cs typeface="Arial Unicode MS" panose="020B0604020202020204" pitchFamily="50" charset="-127"/>
                          </a:rPr>
                        </m:ctrlPr>
                      </m:sSubPr>
                      <m:e>
                        <m:r>
                          <a:rPr lang="ko-KR" altLang="en-US" sz="1400" b="1" i="1">
                            <a:latin typeface="Cambria Math" panose="02040503050406030204" pitchFamily="18" charset="0"/>
                            <a:ea typeface="-윤고딕330" panose="02030504000101010101" pitchFamily="18" charset="-127"/>
                            <a:cs typeface="Arial Unicode MS" panose="020B0604020202020204" pitchFamily="50" charset="-127"/>
                          </a:rPr>
                          <m:t>𝜷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-윤고딕330" panose="02030504000101010101" pitchFamily="18" charset="-127"/>
                            <a:cs typeface="Arial Unicode MS" panose="020B0604020202020204" pitchFamily="50" charset="-127"/>
                          </a:rPr>
                          <m:t>𝟐</m:t>
                        </m:r>
                      </m:sub>
                    </m:sSub>
                    <m:r>
                      <a:rPr lang="en-US" altLang="ko-KR" sz="1400" b="1" i="1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=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𝟎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.</m:t>
                    </m:r>
                    <m:r>
                      <a:rPr lang="en-US" altLang="ko-KR" sz="1400" b="1" i="1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𝟗𝟗𝟗</m:t>
                    </m:r>
                  </m:oMath>
                </a14:m>
                <a:endParaRPr lang="en-US" altLang="ko-KR" sz="1400" b="1" dirty="0" smtClean="0">
                  <a:latin typeface="-윤고딕330" panose="02030504000101010101" pitchFamily="18" charset="-127"/>
                  <a:ea typeface="-윤고딕330" panose="02030504000101010101" pitchFamily="18" charset="-127"/>
                  <a:cs typeface="Arial Unicode MS" panose="020B0604020202020204" pitchFamily="50" charset="-127"/>
                </a:endParaRPr>
              </a:p>
              <a:p>
                <a:r>
                  <a:rPr lang="en-US" altLang="ko-KR" sz="1400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   </a:t>
                </a:r>
                <a:r>
                  <a:rPr lang="en-US" altLang="ko-KR" sz="1400" b="1" dirty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[</a:t>
                </a:r>
                <a:r>
                  <a:rPr lang="en-US" altLang="ko-KR" sz="1400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2-d] </a:t>
                </a:r>
                <a14:m>
                  <m:oMath xmlns:m="http://schemas.openxmlformats.org/officeDocument/2006/math">
                    <m:r>
                      <a:rPr lang="ko-KR" altLang="en-US" sz="1400" b="1" i="1" smtClean="0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𝝐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  <a:ea typeface="-윤고딕330" panose="02030504000101010101" pitchFamily="18" charset="-127"/>
                        <a:cs typeface="Arial Unicode MS" panose="020B0604020202020204" pitchFamily="50" charset="-127"/>
                      </a:rPr>
                      <m:t>= </m:t>
                    </m:r>
                    <m:sSup>
                      <m:sSup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-윤고딕330" panose="02030504000101010101" pitchFamily="18" charset="-127"/>
                            <a:cs typeface="Arial Unicode MS" panose="020B0604020202020204" pitchFamily="50" charset="-127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-윤고딕330" panose="02030504000101010101" pitchFamily="18" charset="-127"/>
                            <a:cs typeface="Arial Unicode MS" panose="020B0604020202020204" pitchFamily="50" charset="-127"/>
                          </a:rPr>
                          <m:t>𝟏𝟎</m:t>
                        </m:r>
                      </m:e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-윤고딕330" panose="02030504000101010101" pitchFamily="18" charset="-127"/>
                            <a:cs typeface="Arial Unicode MS" panose="020B0604020202020204" pitchFamily="50" charset="-127"/>
                          </a:rPr>
                          <m:t>−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-윤고딕330" panose="02030504000101010101" pitchFamily="18" charset="-127"/>
                            <a:cs typeface="Arial Unicode MS" panose="020B0604020202020204" pitchFamily="50" charset="-127"/>
                          </a:rPr>
                          <m:t>𝟖</m:t>
                        </m:r>
                      </m:sup>
                    </m:sSup>
                  </m:oMath>
                </a14:m>
                <a:r>
                  <a:rPr lang="en-US" altLang="ko-KR" sz="1400" b="1" dirty="0" smtClean="0">
                    <a:latin typeface="-윤고딕330" panose="02030504000101010101" pitchFamily="18" charset="-127"/>
                    <a:ea typeface="-윤고딕330" panose="02030504000101010101" pitchFamily="18" charset="-127"/>
                    <a:cs typeface="Arial Unicode MS" panose="020B0604020202020204" pitchFamily="50" charset="-127"/>
                  </a:rPr>
                  <a:t> </a:t>
                </a:r>
              </a:p>
            </p:txBody>
          </p:sp>
        </mc:Choice>
        <mc:Fallback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607" y="2886275"/>
                <a:ext cx="2647841" cy="1512915"/>
              </a:xfrm>
              <a:prstGeom prst="rect">
                <a:avLst/>
              </a:prstGeom>
              <a:blipFill>
                <a:blip r:embed="rId5"/>
                <a:stretch>
                  <a:fillRect l="-2074" t="-1606" r="-1613" b="-3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/>
          <p:cNvSpPr/>
          <p:nvPr/>
        </p:nvSpPr>
        <p:spPr>
          <a:xfrm>
            <a:off x="413312" y="2058109"/>
            <a:ext cx="1337667" cy="220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0801096" y="2142123"/>
            <a:ext cx="1034363" cy="369332"/>
            <a:chOff x="11039339" y="1918021"/>
            <a:chExt cx="1034363" cy="36933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02586" y="1995906"/>
              <a:ext cx="277497" cy="2555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/>
                <p:cNvSpPr/>
                <p:nvPr/>
              </p:nvSpPr>
              <p:spPr>
                <a:xfrm>
                  <a:off x="11039339" y="1918021"/>
                  <a:ext cx="5019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-윤고딕330" panose="02030504000101010101" pitchFamily="18" charset="-127"/>
                                <a:cs typeface="Arial Unicode MS" panose="020B06040202020202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-윤고딕330" panose="02030504000101010101" pitchFamily="18" charset="-127"/>
                                <a:cs typeface="Arial Unicode MS" panose="020B0604020202020204" pitchFamily="50" charset="-127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-윤고딕330" panose="02030504000101010101" pitchFamily="18" charset="-127"/>
                                <a:cs typeface="Arial Unicode MS" panose="020B0604020202020204" pitchFamily="50" charset="-127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직사각형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9339" y="1918021"/>
                  <a:ext cx="50199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/>
                <p:cNvSpPr/>
                <p:nvPr/>
              </p:nvSpPr>
              <p:spPr>
                <a:xfrm>
                  <a:off x="11571706" y="1918021"/>
                  <a:ext cx="50199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-윤고딕330" panose="02030504000101010101" pitchFamily="18" charset="-127"/>
                                <a:cs typeface="Arial Unicode MS" panose="020B06040202020202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-윤고딕330" panose="02030504000101010101" pitchFamily="18" charset="-127"/>
                                <a:cs typeface="Arial Unicode MS" panose="020B0604020202020204" pitchFamily="50" charset="-127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-윤고딕330" panose="02030504000101010101" pitchFamily="18" charset="-127"/>
                                <a:cs typeface="Arial Unicode MS" panose="020B0604020202020204" pitchFamily="50" charset="-127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직사각형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1706" y="1918021"/>
                  <a:ext cx="501996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9"/>
          <a:srcRect b="88277"/>
          <a:stretch/>
        </p:blipFill>
        <p:spPr>
          <a:xfrm>
            <a:off x="6961166" y="4843745"/>
            <a:ext cx="4959071" cy="557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직사각형 26"/>
          <p:cNvSpPr/>
          <p:nvPr/>
        </p:nvSpPr>
        <p:spPr>
          <a:xfrm>
            <a:off x="560046" y="3548600"/>
            <a:ext cx="3030941" cy="66006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4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Learning rate decay over time!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Step decay, exponential decay, 1/t decay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577340"/>
            <a:ext cx="8013203" cy="3965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698" y="2410777"/>
            <a:ext cx="2572703" cy="6944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998" y="3189060"/>
            <a:ext cx="3453082" cy="221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Previously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Weight learning loop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46" y="2146782"/>
            <a:ext cx="4935246" cy="2999304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5763409" y="1339087"/>
            <a:ext cx="7658" cy="5282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t="3335"/>
          <a:stretch/>
        </p:blipFill>
        <p:spPr>
          <a:xfrm>
            <a:off x="6535036" y="3583372"/>
            <a:ext cx="4422217" cy="25160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075" y="1474400"/>
            <a:ext cx="5170631" cy="199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2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Learning rate decay over time!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Step decay, exponential decay, 1/t decay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577340"/>
            <a:ext cx="8013203" cy="3965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698" y="2410777"/>
            <a:ext cx="2572703" cy="6944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998" y="3189060"/>
            <a:ext cx="3453082" cy="221524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25908" y="4039966"/>
            <a:ext cx="1655052" cy="6769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756870" y="4116850"/>
            <a:ext cx="2339871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Usually, in practice using </a:t>
            </a:r>
          </a:p>
          <a:p>
            <a:pPr algn="ctr"/>
            <a:r>
              <a:rPr lang="en-US" altLang="ko-KR" sz="14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Exponential decay method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675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Evaluation : Model Ensembles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2% extra performance... 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47" y="2152433"/>
            <a:ext cx="8497253" cy="29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Evaluation : Model Ensembles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2% extra performance... 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47" y="2152433"/>
            <a:ext cx="8497253" cy="2912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80" y="3776662"/>
            <a:ext cx="1287780" cy="12877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3776662"/>
            <a:ext cx="1287780" cy="12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5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Evaluation : Model Ensembles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If you don’t have much time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… (save 'Network weights' during iteration)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227" y="1517288"/>
            <a:ext cx="9238149" cy="45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Dropout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Randomly set some neurons to zero in the forward pass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467" y="1527947"/>
            <a:ext cx="8465549" cy="433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7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Dropout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Randomly set some neurons to zero in the forward pass</a:t>
            </a:r>
          </a:p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H1 *= U1 (transform </a:t>
            </a: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boolean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value to {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0,1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})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51" y="1335589"/>
            <a:ext cx="10990290" cy="50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2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Dropout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In </a:t>
            </a: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tensorflow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..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409" y="1375320"/>
            <a:ext cx="7373171" cy="486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9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Dropout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‘Whole Network’ is not always better than ‘Reduced network’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67" y="1674574"/>
            <a:ext cx="9373553" cy="40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Dropout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‘Whole Network’ is not always better than ‘</a:t>
            </a:r>
            <a:r>
              <a:rPr lang="en-US" altLang="ko-KR" sz="1500" b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Reduced network’</a:t>
            </a:r>
            <a:endParaRPr lang="en-US" altLang="ko-KR" sz="1500" b="1" dirty="0" smtClean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5" y="2604215"/>
            <a:ext cx="4852361" cy="2120186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5654186" y="1325964"/>
            <a:ext cx="13" cy="530108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519" y="2285564"/>
            <a:ext cx="5435471" cy="27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Dropout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Another method is ‘</a:t>
            </a: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DropConnect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’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06941" y="6019873"/>
            <a:ext cx="11323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Wan, Li, et al. "Regularization of neural networks using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dropconnect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."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30th International Conference on Machine Learning (ICML-13)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. 2013.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86" y="2562034"/>
            <a:ext cx="5360670" cy="1810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540" y="1798423"/>
            <a:ext cx="4953000" cy="3498429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5821826" y="1447884"/>
            <a:ext cx="22714" cy="43966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6941" y="6249789"/>
            <a:ext cx="96088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5"/>
              </a:rPr>
              <a:t>http://</a:t>
            </a:r>
            <a:r>
              <a:rPr lang="ko-KR" altLang="en-US" sz="1200" dirty="0" smtClean="0">
                <a:hlinkClick r:id="rId5"/>
              </a:rPr>
              <a:t>stackoverflow.com/questions/37135885/dropconnect-in-tensorflow/37781180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61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Visualization of optimal point each different method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7" y="2193245"/>
            <a:ext cx="3875224" cy="3000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19" y="1266326"/>
            <a:ext cx="3004419" cy="23209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06" y="1922472"/>
            <a:ext cx="3810000" cy="38004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59" y="3912840"/>
            <a:ext cx="3123736" cy="241837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1102" y="6586476"/>
            <a:ext cx="84153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7"/>
              </a:rPr>
              <a:t>http://</a:t>
            </a:r>
            <a:r>
              <a:rPr lang="ko-KR" altLang="en-US" sz="1100" dirty="0" smtClean="0">
                <a:hlinkClick r:id="rId7"/>
              </a:rPr>
              <a:t>www.denizyuret.com/2015/03/alec-radfords-animations-for.html</a:t>
            </a:r>
            <a:endParaRPr lang="en-US" altLang="ko-KR" sz="1100" dirty="0" smtClean="0"/>
          </a:p>
          <a:p>
            <a:endParaRPr lang="ko-KR" altLang="en-US" sz="1100" dirty="0"/>
          </a:p>
        </p:txBody>
      </p:sp>
      <p:sp>
        <p:nvSpPr>
          <p:cNvPr id="10" name="직사각형 9"/>
          <p:cNvSpPr/>
          <p:nvPr/>
        </p:nvSpPr>
        <p:spPr>
          <a:xfrm>
            <a:off x="5216971" y="3535402"/>
            <a:ext cx="1364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Long valley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147074" y="578537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Noisy moons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499757" y="5267366"/>
            <a:ext cx="185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Beale</a:t>
            </a:r>
            <a:r>
              <a:rPr lang="en-US" altLang="ko-KR" b="1" dirty="0" smtClean="0">
                <a:latin typeface="+mn-ea"/>
                <a:cs typeface="Arial Unicode MS" panose="020B0604020202020204" pitchFamily="50" charset="-127"/>
              </a:rPr>
              <a:t>’</a:t>
            </a:r>
            <a:r>
              <a:rPr lang="en-US" altLang="ko-KR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s function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356250" y="6280568"/>
            <a:ext cx="1500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Saddle point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21" y="5813736"/>
            <a:ext cx="689368" cy="777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5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Dropout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Test time..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5" y="1724024"/>
            <a:ext cx="10599826" cy="36480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25776" t="10129"/>
          <a:stretch/>
        </p:blipFill>
        <p:spPr>
          <a:xfrm>
            <a:off x="3437573" y="1379220"/>
            <a:ext cx="7867551" cy="32785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578" y="3915072"/>
            <a:ext cx="5195888" cy="16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Dropout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We have to consider time for ‘explode value problem’!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67" y="1505902"/>
            <a:ext cx="8810625" cy="4410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378" y="4807137"/>
            <a:ext cx="996315" cy="1534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0288946" y="6439168"/>
            <a:ext cx="1595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Hinton’s story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7065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Dropout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We have to consider time for ‘explode value problem’!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03" y="1489940"/>
            <a:ext cx="9526051" cy="48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2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Dropout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We have to consider time for explode value problem!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80" y="1455386"/>
            <a:ext cx="9010920" cy="46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Dropout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We have to consider time for ‘explode value problem’!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048" y="1801527"/>
            <a:ext cx="8715375" cy="8434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85" y="3166336"/>
            <a:ext cx="5832157" cy="29412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961" y="3109366"/>
            <a:ext cx="5870039" cy="29982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484048" y="1465029"/>
            <a:ext cx="148059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In </a:t>
            </a:r>
            <a:r>
              <a:rPr lang="en-US" altLang="ko-KR" sz="16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tensorflow</a:t>
            </a:r>
            <a:r>
              <a:rPr lang="en-US" altLang="ko-KR" sz="16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..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1899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ConvNet</a:t>
            </a: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are everywhere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ConvNet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applications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3" y="1343764"/>
            <a:ext cx="5435917" cy="25177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391" y="1410767"/>
            <a:ext cx="5821563" cy="24507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83" y="3992879"/>
            <a:ext cx="5489257" cy="24941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391" y="3992879"/>
            <a:ext cx="5713709" cy="24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6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ConvNet</a:t>
            </a: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are everywhere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ConvNet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applications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3" y="1638300"/>
            <a:ext cx="5035867" cy="20482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25" y="1353216"/>
            <a:ext cx="5879335" cy="2469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3" y="3822591"/>
            <a:ext cx="5047297" cy="26458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241" y="3899984"/>
            <a:ext cx="5256879" cy="2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ConvNet</a:t>
            </a: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are everywhere</a:t>
            </a:r>
            <a:endParaRPr lang="en-US" altLang="ko-KR" sz="2400" b="1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57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Are the real ‘CNN’ and ‘Animal brain’ similar?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" y="1393899"/>
            <a:ext cx="9769793" cy="48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-173318" y="919647"/>
            <a:ext cx="121920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500" dirty="0" smtClean="0">
                <a:solidFill>
                  <a:srgbClr val="276399"/>
                </a:solidFill>
                <a:latin typeface="Copperplate Gothic Bold" panose="020E0705020206020404" pitchFamily="34" charset="0"/>
              </a:rPr>
              <a:t>Let’s GO</a:t>
            </a:r>
            <a:endParaRPr lang="ko-KR" sz="11500" dirty="0">
              <a:solidFill>
                <a:srgbClr val="276399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89" y="2357719"/>
            <a:ext cx="4261222" cy="31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Stochastic Gradient Descent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Lack of SGD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46" y="2128378"/>
            <a:ext cx="4741690" cy="366295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493066" y="5939487"/>
            <a:ext cx="1364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Long valley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247859" y="1266326"/>
            <a:ext cx="7658" cy="5282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58" y="1762187"/>
            <a:ext cx="5614059" cy="27622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93" y="4825553"/>
            <a:ext cx="5529282" cy="1428554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8035820" y="1840911"/>
            <a:ext cx="835485" cy="18590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79891" y="1466257"/>
            <a:ext cx="835485" cy="374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SGD :&lt;</a:t>
            </a:r>
            <a:endParaRPr lang="en-US" altLang="ko-KR" sz="1600" b="1" dirty="0">
              <a:solidFill>
                <a:srgbClr val="FF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47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- Momentum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Momentum update ; Initialization velocity is ‘zero’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247859" y="1266326"/>
            <a:ext cx="7658" cy="5282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391" y="1266326"/>
            <a:ext cx="3174072" cy="2090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46" y="3472839"/>
            <a:ext cx="5926322" cy="24538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51" y="1377466"/>
            <a:ext cx="3810000" cy="3800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34" y="5832334"/>
            <a:ext cx="4796326" cy="4047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293" y="5229265"/>
            <a:ext cx="2853116" cy="14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- Momentum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Momentum update ; Initialization velocity is ‘zero’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247859" y="1266326"/>
            <a:ext cx="7658" cy="5282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391" y="1266326"/>
            <a:ext cx="3174072" cy="2090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46" y="3472839"/>
            <a:ext cx="5926322" cy="24538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51" y="1377466"/>
            <a:ext cx="3810000" cy="3800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234" y="5832334"/>
            <a:ext cx="4796326" cy="4047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293" y="5229265"/>
            <a:ext cx="2853116" cy="14795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33500" y="4853940"/>
            <a:ext cx="541020" cy="205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521339">
            <a:off x="521949" y="4174873"/>
            <a:ext cx="652116" cy="4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- Momentum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Momentum update 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; Initialization </a:t>
            </a:r>
            <a:r>
              <a:rPr lang="en-US" altLang="ko-KR" sz="1500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velocity is ‘zero’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247859" y="1266326"/>
            <a:ext cx="7658" cy="5282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0514" b="30817"/>
          <a:stretch/>
        </p:blipFill>
        <p:spPr>
          <a:xfrm>
            <a:off x="413490" y="2204249"/>
            <a:ext cx="5614059" cy="134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85" y="4275237"/>
            <a:ext cx="5546754" cy="14170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51" y="1377466"/>
            <a:ext cx="3810000" cy="38004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5293" y="5229265"/>
            <a:ext cx="2853116" cy="14795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17910" y="3409964"/>
            <a:ext cx="631904" cy="409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SGD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378073" y="5614214"/>
            <a:ext cx="1311578" cy="409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en-US" altLang="ko-KR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Momentum</a:t>
            </a:r>
            <a:endParaRPr lang="en-US" altLang="ko-KR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65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0485" y="206188"/>
            <a:ext cx="360040" cy="540586"/>
          </a:xfrm>
          <a:prstGeom prst="rect">
            <a:avLst/>
          </a:prstGeom>
          <a:solidFill>
            <a:srgbClr val="276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4000" b="1">
              <a:solidFill>
                <a:prstClr val="white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1559" y="131221"/>
            <a:ext cx="12639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Parameter Updates – </a:t>
            </a:r>
            <a:r>
              <a:rPr lang="en-US" altLang="ko-KR" sz="24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Nesterov</a:t>
            </a:r>
            <a:r>
              <a:rPr lang="en-US" altLang="ko-KR" sz="2400" b="1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 Accelerated Gradient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5338" y="744940"/>
            <a:ext cx="108063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1500" b="1" dirty="0" err="1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Nesterov</a:t>
            </a:r>
            <a:r>
              <a:rPr lang="en-US" altLang="ko-KR" sz="1500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Accelerated Gradient ; nag</a:t>
            </a:r>
            <a:endParaRPr lang="en-US" altLang="ko-KR" sz="1500" b="1" dirty="0">
              <a:latin typeface="-윤고딕340" panose="02030504000101010101" pitchFamily="18" charset="-127"/>
              <a:ea typeface="-윤고딕340" panose="02030504000101010101" pitchFamily="18" charset="-127"/>
              <a:cs typeface="Arial Unicode MS" panose="020B0604020202020204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247859" y="1266326"/>
            <a:ext cx="7658" cy="528207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99" y="1444920"/>
            <a:ext cx="4317846" cy="4307051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5400000">
            <a:off x="11238647" y="1972453"/>
            <a:ext cx="169557" cy="496561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5400000">
            <a:off x="11238647" y="1725167"/>
            <a:ext cx="169557" cy="496561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299">
            <a:off x="8043863" y="2899725"/>
            <a:ext cx="1296468" cy="124333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58453" y="5883863"/>
            <a:ext cx="3015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Noisy moon  (Convex form)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37875" y="2284734"/>
            <a:ext cx="439242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When we optimize </a:t>
            </a:r>
            <a:r>
              <a:rPr lang="en-US" altLang="ko-KR" dirty="0" smtClean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convex function</a:t>
            </a:r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, </a:t>
            </a:r>
            <a:b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</a:br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Nesterov</a:t>
            </a:r>
            <a:r>
              <a:rPr lang="en-US" altLang="ko-KR" dirty="0" smtClean="0">
                <a:solidFill>
                  <a:schemeClr val="accent1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 Accelerated Gradient method </a:t>
            </a:r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/>
            </a:r>
            <a:b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</a:br>
            <a:r>
              <a:rPr lang="en-US" altLang="ko-KR" dirty="0" smtClean="0">
                <a:solidFill>
                  <a:srgbClr val="FF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always </a:t>
            </a:r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better than simple </a:t>
            </a:r>
            <a:b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</a:br>
            <a:r>
              <a:rPr lang="en-US" altLang="ko-KR" dirty="0" smtClean="0">
                <a:solidFill>
                  <a:srgbClr val="00B05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</a:rPr>
              <a:t>momentum update </a:t>
            </a:r>
            <a:r>
              <a:rPr lang="en-US" altLang="ko-KR" dirty="0" smtClean="0">
                <a:latin typeface="-윤고딕340" panose="02030504000101010101" pitchFamily="18" charset="-127"/>
                <a:ea typeface="-윤고딕340" panose="02030504000101010101" pitchFamily="18" charset="-127"/>
                <a:cs typeface="Arial Unicode MS" panose="020B0604020202020204" pitchFamily="50" charset="-127"/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442143" y="4021889"/>
            <a:ext cx="1447296" cy="19908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4039187" y="4021889"/>
            <a:ext cx="1482212" cy="199081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원호 21"/>
          <p:cNvSpPr/>
          <p:nvPr/>
        </p:nvSpPr>
        <p:spPr>
          <a:xfrm rot="7960556">
            <a:off x="1786662" y="4439776"/>
            <a:ext cx="2108320" cy="2217182"/>
          </a:xfrm>
          <a:prstGeom prst="arc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65791" y="4787184"/>
            <a:ext cx="248281" cy="2301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515853" y="4787184"/>
            <a:ext cx="248281" cy="2301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738828" y="6379815"/>
            <a:ext cx="248281" cy="2301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359455" y="5011621"/>
            <a:ext cx="290719" cy="38718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932071" y="4467875"/>
            <a:ext cx="273988" cy="33747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4" idx="3"/>
          </p:cNvCxnSpPr>
          <p:nvPr/>
        </p:nvCxnSpPr>
        <p:spPr>
          <a:xfrm flipH="1">
            <a:off x="4272070" y="4983599"/>
            <a:ext cx="280143" cy="353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4710270" y="4467875"/>
            <a:ext cx="297647" cy="33747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5" idx="2"/>
          </p:cNvCxnSpPr>
          <p:nvPr/>
        </p:nvCxnSpPr>
        <p:spPr>
          <a:xfrm flipH="1" flipV="1">
            <a:off x="2331500" y="6303378"/>
            <a:ext cx="407328" cy="19149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2975280" y="6303378"/>
            <a:ext cx="419157" cy="19149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072" y="1310687"/>
            <a:ext cx="3255321" cy="8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3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17407</TotalTime>
  <Words>837</Words>
  <Application>Microsoft Office PowerPoint</Application>
  <PresentationFormat>와이드스크린</PresentationFormat>
  <Paragraphs>171</Paragraphs>
  <Slides>48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Cambria Math</vt:lpstr>
      <vt:lpstr>-윤고딕340</vt:lpstr>
      <vt:lpstr>Arial</vt:lpstr>
      <vt:lpstr>Arial Unicode MS</vt:lpstr>
      <vt:lpstr>Copperplate Gothic Bold</vt:lpstr>
      <vt:lpstr>Wingdings</vt:lpstr>
      <vt:lpstr>맑은 고딕</vt:lpstr>
      <vt:lpstr>-윤고딕330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Junhongkim</cp:lastModifiedBy>
  <cp:revision>273</cp:revision>
  <dcterms:created xsi:type="dcterms:W3CDTF">2016-03-12T07:13:10Z</dcterms:created>
  <dcterms:modified xsi:type="dcterms:W3CDTF">2017-01-25T19:31:13Z</dcterms:modified>
</cp:coreProperties>
</file>